
<file path=[Content_Types].xml><?xml version="1.0" encoding="utf-8"?>
<Types xmlns="http://schemas.openxmlformats.org/package/2006/content-types">
  <Default Extension="jpg" ContentType="image/jpeg"/>
  <Default Extension="fntdata" ContentType="application/x-fontdata"/>
  <Default Extension="xml" ContentType="application/xml"/>
  <Default Extension="png" ContentType="image/png"/>
  <Default Extension="rels" ContentType="application/vnd.openxmlformats-package.relationships+xml"/>
  <Default Extension="psmdcp" ContentType="application/vnd.openxmlformats-package.core-properties+xml"/>
  <Override PartName="/ppt/notesSlides/notesSlide1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ppt/presentation.xml" Id="rId1" /><Relationship Type="http://schemas.openxmlformats.org/package/2006/relationships/metadata/core-properties" Target="/package/services/metadata/core-properties/fac602498eb14715ba31dad60cf73134.psmdcp" Id="R6fdd71ded4e148ca" 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trictFirstAndLastChars="0" embedTrueTypeFonts="1" saveSubsetFonts="1" autoCompressPictures="0">
  <p:sldMasterIdLst>
    <p:sldMasterId id="214748365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x="9144000" cy="5143500"/>
  <p:notesSz cx="6858000" cy="9144000"/>
  <p:embeddedFontLst>
    <p:embeddedFont>
      <p:font typeface="Quicksand"/>
      <p:regular r:id="rId27"/>
      <p:bold r:id="rId28"/>
    </p:embeddedFont>
    <p:embeddedFont>
      <p:font typeface="Quicksand Medium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F92F71C-A608-4D27-BCE4-8C442AA41288}">
  <a:tblStyle styleId="{4F92F71C-A608-4D27-BCE4-8C442AA412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Quicksand-bold.fntdata"/><Relationship Id="rId27" Type="http://schemas.openxmlformats.org/officeDocument/2006/relationships/font" Target="fonts/Quicksand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QuicksandMedium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QuicksandMedium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he-cc.io/curriculum" TargetMode="External"/><Relationship Id="rId3" Type="http://schemas.openxmlformats.org/officeDocument/2006/relationships/hyperlink" Target="https://www.raspberrypi.org/" TargetMode="External"/><Relationship Id="rId4" Type="http://schemas.openxmlformats.org/officeDocument/2006/relationships/hyperlink" Target="https://creativecommons.org/licenses/by-nc-sa/4.0/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illustrations/safe-vault-steel-door-banking-913452/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nQOinVC5j9g&amp;t=10s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vectors/hdd-hard-disk-drive-disk-hard-disk-154463/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vectors/hdd-hard-disk-drive-disk-hard-disk-154463/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Zuletzt aktualisiert: 30-09-2021</a:t>
            </a:r>
            <a:endParaRPr sz="10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Die Ressourcen werden regelmäßig aktualisiert - die neueste Version finden Sie unter: </a:t>
            </a:r>
            <a:r>
              <a:rPr lang="en-GB" sz="1000" u="sng">
                <a:solidFill>
                  <a:srgbClr val="0000FF"/>
                </a:solid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the-cc.io/curriculum</a:t>
            </a:r>
            <a:r>
              <a:rPr lang="en-GB" sz="10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10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Diese Ressource wird von der </a:t>
            </a:r>
            <a:r>
              <a:rPr lang="en-GB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Raspberry Pi Foundation </a:t>
            </a:r>
            <a:r>
              <a:rPr lang="en-GB" sz="10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unter einer Creative Commons Attribution-NonCommercial-ShareAlike 4.0 International Lizenz </a:t>
            </a:r>
            <a:r>
              <a:rPr lang="en-GB" sz="10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lizenziert</a:t>
            </a:r>
            <a:r>
              <a:rPr lang="en-GB" sz="10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. </a:t>
            </a:r>
            <a:r>
              <a:rPr lang="en-GB" sz="10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Um eine Kopie dieser Lizenz zu sehen, besuchen Sie </a:t>
            </a:r>
            <a:r>
              <a:rPr lang="en-GB" sz="1000" u="sng">
                <a:solidFill>
                  <a:srgbClr val="0000FF"/>
                </a:solid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creativecommons.org/licenses/by-nc-sa/4.0/</a:t>
            </a:r>
            <a:endParaRPr sz="10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bc010db98b_0_4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bc010db98b_0_4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bc010db98b_0_5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bc010db98b_0_5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bc010db98b_0_4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bc010db98b_0_4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Bildquelle: </a:t>
            </a:r>
            <a:r>
              <a:rPr lang="en-GB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</a:t>
            </a:r>
            <a:r>
              <a:rPr lang="en-GB" sz="1000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</a:rPr>
              <a:t>//pixabay.com/illustrations/safe-vault-steel-door-banking-913452/ </a:t>
            </a:r>
            <a:endParaRPr sz="10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bb38c15a2a_1_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bb38c15a2a_1_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Videoquelle: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</a:t>
            </a:r>
            <a:r>
              <a:rPr lang="en-GB"/>
              <a:t>//www.youtube.com/watch?v=nQOinVC5j9g&amp;t=10s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bb83b76942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bb83b76942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Bildquelle: </a:t>
            </a:r>
            <a:r>
              <a:rPr lang="en-GB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</a:t>
            </a:r>
            <a:r>
              <a:rPr lang="en-GB" sz="1000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</a:rPr>
              <a:t>//pixabay.com/vectors/hdd-hard-disk-drive-disk-hard-disk-154463/ </a:t>
            </a:r>
            <a:endParaRPr sz="10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bb83b76942_0_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bb83b76942_0_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Bildquelle: </a:t>
            </a:r>
            <a:r>
              <a:rPr lang="en-GB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</a:t>
            </a:r>
            <a:r>
              <a:rPr lang="en-GB" sz="1000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</a:rPr>
              <a:t>//pixabay.com/vectors/hdd-hard-disk-drive-disk-hard-disk-154463/ </a:t>
            </a:r>
            <a:endParaRPr sz="10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bb83b76942_0_1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bb83b76942_0_1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bb83b76942_0_2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bb83b76942_0_2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Bildquelle: Screenshots von Notepad und Ordnerinformationen von einem Windows-PC.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bb83b76942_0_3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bb83b76942_0_3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b4c9018da4_1_2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b4c9018da4_1_2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b4c9018da4_1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b4c9018da4_1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b4c9018da4_1_2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b4c9018da4_1_2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bc010db98b_0_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bc010db98b_0_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b4c9018da4_1_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b4c9018da4_1_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b4c9018da4_1_1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b4c9018da4_1_1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c010db98b_0_1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bc010db98b_0_1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bc010db98b_0_2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bc010db98b_0_2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bc010db98b_0_2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bc010db98b_0_2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c010db98b_0_3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bc010db98b_0_3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3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6840000" y="0"/>
            <a:ext cx="19611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2" type="subTitle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55500" y="4491500"/>
            <a:ext cx="1407075" cy="42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ext">
  <p:cSld name="TITLE_4_1_1_1_1_1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type="title"/>
          </p:nvPr>
        </p:nvSpPr>
        <p:spPr>
          <a:xfrm>
            <a:off x="310900" y="319600"/>
            <a:ext cx="8521200" cy="45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6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3" name="Google Shape;63;p11"/>
          <p:cNvSpPr txBox="1"/>
          <p:nvPr>
            <p:ph idx="1" type="subTitle"/>
          </p:nvPr>
        </p:nvSpPr>
        <p:spPr>
          <a:xfrm>
            <a:off x="6840000" y="0"/>
            <a:ext cx="19623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s / Questions / Lists">
  <p:cSld name="TITLE_4_1_1_1_2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" name="Google Shape;18;p3"/>
          <p:cNvSpPr txBox="1"/>
          <p:nvPr>
            <p:ph idx="2" type="subTitle"/>
          </p:nvPr>
        </p:nvSpPr>
        <p:spPr>
          <a:xfrm>
            <a:off x="6840000" y="0"/>
            <a:ext cx="19611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with heading)">
  <p:cSld name="TITLE_4_1_1_2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0900" y="1017725"/>
            <a:ext cx="8521200" cy="3097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2" type="body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" name="Google Shape;24;p4"/>
          <p:cNvSpPr txBox="1"/>
          <p:nvPr>
            <p:ph idx="3" type="subTitle"/>
          </p:nvPr>
        </p:nvSpPr>
        <p:spPr>
          <a:xfrm>
            <a:off x="6840000" y="0"/>
            <a:ext cx="19608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no heading)">
  <p:cSld name="TITLE_4_1_1_1_4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0900" y="472000"/>
            <a:ext cx="8521200" cy="3795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310900" y="4282175"/>
            <a:ext cx="8521200" cy="5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subTitle"/>
          </p:nvPr>
        </p:nvSpPr>
        <p:spPr>
          <a:xfrm>
            <a:off x="6840000" y="0"/>
            <a:ext cx="19608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(no text under)">
  <p:cSld name="TITLE_4_1_1_1_3_2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idx="1" type="body"/>
          </p:nvPr>
        </p:nvSpPr>
        <p:spPr>
          <a:xfrm>
            <a:off x="310900" y="1017725"/>
            <a:ext cx="8521200" cy="3811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310900" y="307424"/>
            <a:ext cx="8521200" cy="7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2" type="subTitle"/>
          </p:nvPr>
        </p:nvSpPr>
        <p:spPr>
          <a:xfrm>
            <a:off x="6840000" y="0"/>
            <a:ext cx="19605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side by side">
  <p:cSld name="TITLE_4_1_1_1_3_1_1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" name="Google Shape;38;p7"/>
          <p:cNvSpPr txBox="1"/>
          <p:nvPr>
            <p:ph idx="2" type="body"/>
          </p:nvPr>
        </p:nvSpPr>
        <p:spPr>
          <a:xfrm>
            <a:off x="4736600" y="1017700"/>
            <a:ext cx="40965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3" type="subTitle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2:1">
  <p:cSld name="TITLE_4_1_1_1_3_1_1_1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idx="1" type="body"/>
          </p:nvPr>
        </p:nvSpPr>
        <p:spPr>
          <a:xfrm>
            <a:off x="310900" y="1017724"/>
            <a:ext cx="55800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3" name="Google Shape;43;p8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" name="Google Shape;45;p8"/>
          <p:cNvSpPr txBox="1"/>
          <p:nvPr>
            <p:ph idx="2" type="body"/>
          </p:nvPr>
        </p:nvSpPr>
        <p:spPr>
          <a:xfrm>
            <a:off x="6041575" y="1017700"/>
            <a:ext cx="27918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" name="Google Shape;46;p8"/>
          <p:cNvSpPr txBox="1"/>
          <p:nvPr>
            <p:ph idx="3" type="subTitle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1:2">
  <p:cSld name="TITLE_4_1_1_1_3_1_1_1_1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idx="1" type="body"/>
          </p:nvPr>
        </p:nvSpPr>
        <p:spPr>
          <a:xfrm>
            <a:off x="310900" y="1017724"/>
            <a:ext cx="27900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3253475" y="1017700"/>
            <a:ext cx="55794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3" type="subTitle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1:1:1">
  <p:cSld name="TITLE_4_1_1_1_3_1_1_1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310900" y="1017724"/>
            <a:ext cx="27000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" name="Google Shape;55;p10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3253475" y="1017700"/>
            <a:ext cx="27000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" name="Google Shape;58;p10"/>
          <p:cNvSpPr txBox="1"/>
          <p:nvPr>
            <p:ph idx="3" type="subTitle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4" type="body"/>
          </p:nvPr>
        </p:nvSpPr>
        <p:spPr>
          <a:xfrm>
            <a:off x="6149075" y="1017700"/>
            <a:ext cx="27000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0900" y="310900"/>
            <a:ext cx="85215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Quicksand"/>
              <a:buNone/>
              <a:defRPr sz="2800" b="1"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0900" y="1017725"/>
            <a:ext cx="8521500" cy="3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algn="ctr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algn="ctr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algn="ctr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algn="ctr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algn="ctr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algn="ctr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algn="ctr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'#'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96">
          <p15:clr>
            <a:srgbClr val="EA4335"/>
          </p15:clr>
        </p15:guide>
        <p15:guide id="2" orient="horz" pos="196">
          <p15:clr>
            <a:srgbClr val="EA4335"/>
          </p15:clr>
        </p15:guide>
        <p15:guide id="3" orient="horz" pos="641">
          <p15:clr>
            <a:srgbClr val="EA4335"/>
          </p15:clr>
        </p15:guide>
        <p15:guide id="4" pos="2776">
          <p15:clr>
            <a:srgbClr val="EA4335"/>
          </p15:clr>
        </p15:guide>
        <p15:guide id="5" orient="horz" pos="812">
          <p15:clr>
            <a:srgbClr val="EA4335"/>
          </p15:clr>
        </p15:guide>
        <p15:guide id="6" pos="2984">
          <p15:clr>
            <a:srgbClr val="EA4335"/>
          </p15:clr>
        </p15:guide>
        <p15:guide id="7" pos="5564">
          <p15:clr>
            <a:srgbClr val="EA4335"/>
          </p15:clr>
        </p15:guide>
        <p15:guide id="8" orient="horz" pos="2592">
          <p15:clr>
            <a:srgbClr val="EA4335"/>
          </p15:clr>
        </p15:guide>
        <p15:guide id="9" pos="2448">
          <p15:clr>
            <a:srgbClr val="EA4335"/>
          </p15:clr>
        </p15:guide>
        <p15:guide id="10" pos="3312">
          <p15:clr>
            <a:srgbClr val="EA4335"/>
          </p15:clr>
        </p15:guide>
        <p15:guide id="11" orient="horz" pos="304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unicode.org/charts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unicode.org/charts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youtube.com/watch?v=nQOinVC5j9g" TargetMode="External"/><Relationship Id="rId4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unicode.org/chart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Lektion 9: Unicode und </a:t>
            </a:r>
            <a:r>
              <a:rPr lang="en-GB"/>
              <a:t>Berechnung der </a:t>
            </a:r>
            <a:r>
              <a:rPr lang="en-GB"/>
              <a:t>Dateigröße</a:t>
            </a:r>
            <a:endParaRPr/>
          </a:p>
        </p:txBody>
      </p:sp>
      <p:sp>
        <p:nvSpPr>
          <p:cNvPr id="69" name="Google Shape;69;p12"/>
          <p:cNvSpPr txBox="1"/>
          <p:nvPr>
            <p:ph type="subTitle" idx="2"/>
          </p:nvPr>
        </p:nvSpPr>
        <p:spPr>
          <a:xfrm>
            <a:off x="532725" y="3427200"/>
            <a:ext cx="8095800" cy="7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KS4 - Darstellungen von Daten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Zeichen bestehen in der Regel aus </a:t>
            </a:r>
            <a:r>
              <a:rPr lang="en-GB" b="1"/>
              <a:t>4 </a:t>
            </a:r>
            <a:r>
              <a:rPr lang="en-GB" b="1"/>
              <a:t>hexadezimalen Zahlen</a:t>
            </a:r>
            <a:r>
              <a:rPr lang="en-GB"/>
              <a:t>. </a:t>
            </a:r>
            <a:r>
              <a:rPr lang="en-GB"/>
              <a:t>Wie viele </a:t>
            </a:r>
            <a:r>
              <a:rPr lang="en-GB" b="1"/>
              <a:t>Bits </a:t>
            </a:r>
            <a:r>
              <a:rPr lang="en-GB"/>
              <a:t>sind das?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  <p:sp>
        <p:nvSpPr>
          <p:cNvPr id="135" name="Google Shape;135;p21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Unicode</a:t>
            </a:r>
            <a:endParaRPr/>
          </a:p>
        </p:txBody>
      </p:sp>
      <p:sp>
        <p:nvSpPr>
          <p:cNvPr id="136" name="Google Shape;136;p21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  <p:sp>
        <p:nvSpPr>
          <p:cNvPr id="137" name="Google Shape;137;p21"/>
          <p:cNvSpPr txBox="1"/>
          <p:nvPr>
            <p:ph type="body" idx="2"/>
          </p:nvPr>
        </p:nvSpPr>
        <p:spPr>
          <a:xfrm>
            <a:off x="4736600" y="1017700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>
                <a:solidFill>
                  <a:schemeClr val="hlink"/>
                </a:solidFill>
                <a:uFill>
                  <a:noFill/>
                </a:uFill>
                <a:hlinkClick r:id="rId3"/>
              </a:rPr>
              <a:t>www.unicode.org/charts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Zeichen bestehen in der Regel aus </a:t>
            </a:r>
            <a:r>
              <a:rPr lang="en-GB" b="1"/>
              <a:t>4 </a:t>
            </a:r>
            <a:r>
              <a:rPr lang="en-GB" b="1"/>
              <a:t>hexadezimalen Zahlen</a:t>
            </a:r>
            <a:r>
              <a:rPr lang="en-GB"/>
              <a:t>. </a:t>
            </a:r>
            <a:r>
              <a:rPr lang="en-GB"/>
              <a:t>Wie viele </a:t>
            </a:r>
            <a:r>
              <a:rPr lang="en-GB" b="1"/>
              <a:t>Bits </a:t>
            </a:r>
            <a:r>
              <a:rPr lang="en-GB"/>
              <a:t>sind das?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b="1"/>
              <a:t>16 Bits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  <p:sp>
        <p:nvSpPr>
          <p:cNvPr id="143" name="Google Shape;143;p22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Unicode</a:t>
            </a:r>
            <a:endParaRPr/>
          </a:p>
        </p:txBody>
      </p:sp>
      <p:sp>
        <p:nvSpPr>
          <p:cNvPr id="144" name="Google Shape;144;p22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  <p:sp>
        <p:nvSpPr>
          <p:cNvPr id="145" name="Google Shape;145;p22"/>
          <p:cNvSpPr txBox="1"/>
          <p:nvPr>
            <p:ph type="body" idx="2"/>
          </p:nvPr>
        </p:nvSpPr>
        <p:spPr>
          <a:xfrm>
            <a:off x="4736600" y="1017700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>
                <a:solidFill>
                  <a:schemeClr val="hlink"/>
                </a:solidFill>
                <a:uFill>
                  <a:noFill/>
                </a:uFill>
                <a:hlinkClick r:id="rId3"/>
              </a:rPr>
              <a:t>www.unicode.org/charts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Sie werden nun versuchen, </a:t>
            </a:r>
            <a:r>
              <a:rPr lang="en-GB" b="1"/>
              <a:t>aus einem Raum zu entkommen</a:t>
            </a:r>
            <a:r>
              <a:rPr lang="en-GB"/>
              <a:t>, indem Sie Hinweisen folgen und Rätsel lösen.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Bei einigen Rätseln müssen Sie </a:t>
            </a:r>
            <a:r>
              <a:rPr lang="en-GB" b="1"/>
              <a:t>Unicode-Zeichen </a:t>
            </a:r>
            <a:r>
              <a:rPr lang="en-GB"/>
              <a:t>auf der </a:t>
            </a:r>
            <a:r>
              <a:rPr lang="en-GB" b="1"/>
              <a:t>Unicode Code Charts Website </a:t>
            </a:r>
            <a:r>
              <a:rPr lang="en-GB"/>
              <a:t>finden</a:t>
            </a:r>
            <a:r>
              <a:rPr lang="en-GB"/>
              <a:t>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Bei anderen Rätseln müssen Sie einige Ihrer </a:t>
            </a:r>
            <a:r>
              <a:rPr lang="en-GB" b="1"/>
              <a:t>binären Fähigkeiten </a:t>
            </a:r>
            <a:r>
              <a:rPr lang="en-GB"/>
              <a:t>aus früheren </a:t>
            </a:r>
            <a:r>
              <a:rPr lang="en-GB"/>
              <a:t>Lektionen </a:t>
            </a:r>
            <a:r>
              <a:rPr lang="en-GB"/>
              <a:t>anwenden</a:t>
            </a:r>
            <a:r>
              <a:rPr lang="en-GB"/>
              <a:t>. </a:t>
            </a:r>
            <a:endParaRPr b="1"/>
          </a:p>
        </p:txBody>
      </p:sp>
      <p:sp>
        <p:nvSpPr>
          <p:cNvPr id="151" name="Google Shape;151;p23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Der Escape Room</a:t>
            </a:r>
            <a:endParaRPr/>
          </a:p>
        </p:txBody>
      </p:sp>
      <p:sp>
        <p:nvSpPr>
          <p:cNvPr id="152" name="Google Shape;152;p23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  <p:pic>
        <p:nvPicPr>
          <p:cNvPr id="153" name="Google Shape;15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8500" y="1017700"/>
            <a:ext cx="3784600" cy="3290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Der Escape Room</a:t>
            </a:r>
            <a:endParaRPr/>
          </a:p>
        </p:txBody>
      </p:sp>
      <p:sp>
        <p:nvSpPr>
          <p:cNvPr id="159" name="Google Shape;159;p24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  <p:pic>
        <p:nvPicPr>
          <p:cNvPr id="160" name="Google Shape;160;p24" descr="Full HD 1080p Countdown timer with finishing alarm&#10;&#10;If you enjoy or find useful then please like and subscribe :).&#10;&#10;&quot;“The wisest are the most annoyed at the loss of time.”&#10;― Dante Alighieri&quot;" title="30 MINUTE - TIMER &amp; ALARM - Full HD - COUNTDOW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17717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restart="never" nodeType="tmRoot">
          <p:childTnLst>
            <p:seq concurrent="1" nextAc="seek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</a:t>
            </a:r>
            <a:r>
              <a:rPr lang="en-GB" b="1"/>
              <a:t>ASCII </a:t>
            </a:r>
            <a:r>
              <a:rPr lang="en-GB"/>
              <a:t>verwendet jedes Zeichen </a:t>
            </a:r>
            <a:r>
              <a:rPr lang="en-GB" b="1"/>
              <a:t>8 Bits </a:t>
            </a:r>
            <a:r>
              <a:rPr lang="en-GB"/>
              <a:t>Speicherplatz. Dies entspricht </a:t>
            </a:r>
            <a:r>
              <a:rPr lang="en-GB" b="1"/>
              <a:t>1 Byte </a:t>
            </a:r>
            <a:r>
              <a:rPr lang="en-GB"/>
              <a:t>Speicherplatz.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In </a:t>
            </a:r>
            <a:r>
              <a:rPr lang="en-GB" b="1"/>
              <a:t>Unicode </a:t>
            </a:r>
            <a:r>
              <a:rPr lang="en-GB"/>
              <a:t>kann jedes Zeichen </a:t>
            </a:r>
            <a:r>
              <a:rPr lang="en-GB" b="1"/>
              <a:t>16 Bits </a:t>
            </a:r>
            <a:r>
              <a:rPr lang="en-GB"/>
              <a:t>(2 Bytes) oder </a:t>
            </a:r>
            <a:r>
              <a:rPr lang="en-GB" b="1"/>
              <a:t>32 Bits </a:t>
            </a:r>
            <a:r>
              <a:rPr lang="en-GB"/>
              <a:t>(4 Bytes</a:t>
            </a:r>
            <a:r>
              <a:rPr lang="en-GB"/>
              <a:t>) verwenden</a:t>
            </a:r>
            <a:r>
              <a:rPr lang="en-GB"/>
              <a:t>, je nachdem, welche Version verwendet wird. </a:t>
            </a:r>
            <a:endParaRPr/>
          </a:p>
        </p:txBody>
      </p:sp>
      <p:sp>
        <p:nvSpPr>
          <p:cNvPr id="166" name="Google Shape;166;p25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Berechnung der Größe von Textdateien</a:t>
            </a:r>
            <a:endParaRPr/>
          </a:p>
        </p:txBody>
      </p:sp>
      <p:sp>
        <p:nvSpPr>
          <p:cNvPr id="167" name="Google Shape;167;p25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2</a:t>
            </a:r>
            <a:endParaRPr/>
          </a:p>
        </p:txBody>
      </p:sp>
      <p:pic>
        <p:nvPicPr>
          <p:cNvPr id="168" name="Google Shape;16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4644" y="1170100"/>
            <a:ext cx="3260400" cy="247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der nächsten Aufgabe werden Sie eine kurze Untersuchung über die Größe von Textdateien durchführen.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Für diese Untersuchung </a:t>
            </a:r>
            <a:r>
              <a:rPr lang="en-GB"/>
              <a:t>müssen Sie einen </a:t>
            </a:r>
            <a:r>
              <a:rPr lang="en-GB" b="1"/>
              <a:t>Texteditor </a:t>
            </a:r>
            <a:r>
              <a:rPr lang="en-GB"/>
              <a:t>verwenden</a:t>
            </a:r>
            <a:r>
              <a:rPr lang="en-GB"/>
              <a:t>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6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Berechnung der Größe von Textdateien</a:t>
            </a:r>
            <a:endParaRPr/>
          </a:p>
        </p:txBody>
      </p:sp>
      <p:sp>
        <p:nvSpPr>
          <p:cNvPr id="175" name="Google Shape;175;p26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2</a:t>
            </a:r>
            <a:endParaRPr/>
          </a:p>
        </p:txBody>
      </p:sp>
      <p:pic>
        <p:nvPicPr>
          <p:cNvPr id="176" name="Google Shape;17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4644" y="1170100"/>
            <a:ext cx="3260400" cy="247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598" y="1017716"/>
            <a:ext cx="4096499" cy="2865182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7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Füllen Sie das </a:t>
            </a:r>
            <a:r>
              <a:rPr lang="en-GB" b="1"/>
              <a:t>Arbeitsblatt </a:t>
            </a:r>
            <a:r>
              <a:rPr lang="en-GB"/>
              <a:t>aus</a:t>
            </a:r>
            <a:r>
              <a:rPr lang="en-GB"/>
              <a:t>, um </a:t>
            </a:r>
            <a:r>
              <a:rPr lang="en-GB"/>
              <a:t>die Dateigröße von Textdateien zu untersuchen.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7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Berechnung der Größe von Textdateien</a:t>
            </a:r>
            <a:endParaRPr/>
          </a:p>
        </p:txBody>
      </p:sp>
      <p:sp>
        <p:nvSpPr>
          <p:cNvPr id="184" name="Google Shape;184;p27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2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Jedes Zeichen wird durch </a:t>
            </a:r>
            <a:r>
              <a:rPr lang="en-GB" b="1"/>
              <a:t>ein Byte </a:t>
            </a:r>
            <a:r>
              <a:rPr lang="en-GB"/>
              <a:t>in </a:t>
            </a:r>
            <a:r>
              <a:rPr lang="en-GB" b="1"/>
              <a:t>ASCII </a:t>
            </a:r>
            <a:r>
              <a:rPr lang="en-GB"/>
              <a:t>dargestellt</a:t>
            </a:r>
            <a:r>
              <a:rPr lang="en-GB"/>
              <a:t>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Diese Textdatei enthält das Alphabet (26 Zeichen).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Sie ist </a:t>
            </a:r>
            <a:r>
              <a:rPr lang="en-GB" b="1"/>
              <a:t>26 Bytes </a:t>
            </a:r>
            <a:r>
              <a:rPr lang="en-GB"/>
              <a:t>groß.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Um die Dateigröße einer Textdatei zu ermitteln, zählen Sie die </a:t>
            </a:r>
            <a:r>
              <a:rPr lang="en-GB" b="1"/>
              <a:t>Zeichen </a:t>
            </a:r>
            <a:r>
              <a:rPr lang="en-GB"/>
              <a:t>des Textes.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8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Berechnung der Größe von Textdateien</a:t>
            </a:r>
            <a:endParaRPr/>
          </a:p>
        </p:txBody>
      </p:sp>
      <p:sp>
        <p:nvSpPr>
          <p:cNvPr id="191" name="Google Shape;191;p28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2</a:t>
            </a:r>
            <a:endParaRPr/>
          </a:p>
        </p:txBody>
      </p:sp>
      <p:pic>
        <p:nvPicPr>
          <p:cNvPr id="192" name="Google Shape;192;p28"/>
          <p:cNvPicPr preferRelativeResize="0"/>
          <p:nvPr/>
        </p:nvPicPr>
        <p:blipFill rotWithShape="1">
          <a:blip r:embed="rId3">
            <a:alphaModFix/>
          </a:blip>
          <a:srcRect l="0" t="19649" r="61677" b="45386"/>
          <a:stretch/>
        </p:blipFill>
        <p:spPr>
          <a:xfrm>
            <a:off x="5425150" y="1012600"/>
            <a:ext cx="2719400" cy="69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5153" y="1745232"/>
            <a:ext cx="2719400" cy="293666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8"/>
          <p:cNvSpPr/>
          <p:nvPr/>
        </p:nvSpPr>
        <p:spPr>
          <a:xfrm>
            <a:off x="6664625" y="3289850"/>
            <a:ext cx="841800" cy="2406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Bei </a:t>
            </a:r>
            <a:r>
              <a:rPr lang="en-GB" b="1"/>
              <a:t>Unicode </a:t>
            </a:r>
            <a:r>
              <a:rPr lang="en-GB"/>
              <a:t>kann der für jedes Zeichen erforderliche Speicherplatz je nach dem dargestellten Zeichen variieren.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Bei Aufgabe 2 sollten Sie </a:t>
            </a:r>
            <a:r>
              <a:rPr lang="en-GB" b="1"/>
              <a:t>davon ausgehen</a:t>
            </a:r>
            <a:r>
              <a:rPr lang="en-GB"/>
              <a:t>, dass jedes Zeichen entweder 16-Bit oder 32-Bit ist.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9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Berechnen der Größe von Textdateien - Lösung</a:t>
            </a:r>
            <a:endParaRPr/>
          </a:p>
        </p:txBody>
      </p:sp>
      <p:sp>
        <p:nvSpPr>
          <p:cNvPr id="201" name="Google Shape;201;p29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2</a:t>
            </a:r>
            <a:endParaRPr/>
          </a:p>
        </p:txBody>
      </p:sp>
      <p:graphicFrame>
        <p:nvGraphicFramePr>
          <p:cNvPr id="202" name="Google Shape;202;p29"/>
          <p:cNvGraphicFramePr/>
          <p:nvPr/>
        </p:nvGraphicFramePr>
        <p:xfrm>
          <a:off x="352825" y="360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{4F92F71C-A608-4D27-BCE4-8C442AA41288}</a:tableStyleId>
              </a:tblPr>
              <a:tblGrid>
                <a:gridCol w="2122675"/>
                <a:gridCol w="1926125"/>
                <a:gridCol w="1937525"/>
                <a:gridCol w="1995450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Anzahl der Zeichen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ASCII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16-Bit-Unicode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32-Bit-Unicode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 Byte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2 Bytes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4 Bytes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20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20 × 1 = 20 Bytes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20 × 2 = 40 Bytes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20 × 4 = 80 Bytes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203" name="Google Shape;203;p29"/>
          <p:cNvSpPr txBox="1"/>
          <p:nvPr/>
        </p:nvSpPr>
        <p:spPr>
          <a:xfrm>
            <a:off x="5118125" y="1877025"/>
            <a:ext cx="318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Überprüfen Sie Ihre Antworten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-GB"/>
              <a:t>Warum ist es wichtig, sich auf ein einheitliches Kodierungssystem zu einigen?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-GB"/>
              <a:t>Welche Probleme könnten sich ohne ein solches ergeben?</a:t>
            </a:r>
            <a:endParaRPr/>
          </a:p>
        </p:txBody>
      </p:sp>
      <p:sp>
        <p:nvSpPr>
          <p:cNvPr id="209" name="Google Shape;209;p30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Diskutieren Sie paarweise</a:t>
            </a:r>
            <a:endParaRPr/>
          </a:p>
        </p:txBody>
      </p:sp>
      <p:sp>
        <p:nvSpPr>
          <p:cNvPr id="210" name="Google Shape;210;p30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Plenarsitzung</a:t>
            </a:r>
            <a:endParaRPr/>
          </a:p>
        </p:txBody>
      </p:sp>
      <p:pic>
        <p:nvPicPr>
          <p:cNvPr id="211" name="Google Shape;21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3125" y="461125"/>
            <a:ext cx="40957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13563" y="456363"/>
            <a:ext cx="4191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Beantworten Sie die folgenden Fragen: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Wie viele </a:t>
            </a:r>
            <a:r>
              <a:rPr lang="en-GB" b="1"/>
              <a:t>Zeichen </a:t>
            </a:r>
            <a:r>
              <a:rPr lang="en-GB"/>
              <a:t>können mit dem </a:t>
            </a:r>
            <a:r>
              <a:rPr lang="en-GB" b="1"/>
              <a:t>ASCII-Zeichensatz </a:t>
            </a:r>
            <a:r>
              <a:rPr lang="en-GB"/>
              <a:t>dargestellt werden</a:t>
            </a:r>
            <a:r>
              <a:rPr lang="en-GB"/>
              <a:t>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Was </a:t>
            </a:r>
            <a:r>
              <a:rPr lang="en-GB" b="1"/>
              <a:t>fehlt </a:t>
            </a:r>
            <a:r>
              <a:rPr lang="en-GB"/>
              <a:t>im ASCII-Zeichensatz?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Ist es möglich, dass ASCII </a:t>
            </a:r>
            <a:r>
              <a:rPr lang="en-GB" b="1"/>
              <a:t>weltweit </a:t>
            </a:r>
            <a:r>
              <a:rPr lang="en-GB"/>
              <a:t>verwendet wird</a:t>
            </a:r>
            <a:r>
              <a:rPr lang="en-GB"/>
              <a:t>?</a:t>
            </a:r>
            <a:endParaRPr/>
          </a:p>
        </p:txBody>
      </p:sp>
      <p:sp>
        <p:nvSpPr>
          <p:cNvPr id="75" name="Google Shape;75;p13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ASCII überdenken (denken, schreiben, paaren, teilen)</a:t>
            </a:r>
            <a:endParaRPr/>
          </a:p>
        </p:txBody>
      </p:sp>
      <p:sp>
        <p:nvSpPr>
          <p:cNvPr id="76" name="Google Shape;76;p13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Starter-Aktivität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In dieser Lektion werden Sie...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Kenntnisse über Unicode und die Berechnung der Dateigröße von Textdateien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1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Nächste Lektion</a:t>
            </a:r>
            <a:endParaRPr/>
          </a:p>
        </p:txBody>
      </p:sp>
      <p:sp>
        <p:nvSpPr>
          <p:cNvPr id="219" name="Google Shape;219;p31"/>
          <p:cNvSpPr txBox="1"/>
          <p:nvPr>
            <p:ph type="body" idx="2"/>
          </p:nvPr>
        </p:nvSpPr>
        <p:spPr>
          <a:xfrm>
            <a:off x="4736600" y="1017700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In der nächsten Lektion werden Sie...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Lernen, wie Bitmap-Bilder mit binären </a:t>
            </a:r>
            <a:r>
              <a:rPr lang="en-GB"/>
              <a:t>Ziffern</a:t>
            </a:r>
            <a:r>
              <a:rPr lang="en-GB"/>
              <a:t> dargestellt werden </a:t>
            </a:r>
            <a:endParaRPr/>
          </a:p>
        </p:txBody>
      </p:sp>
      <p:sp>
        <p:nvSpPr>
          <p:cNvPr id="220" name="Google Shape;220;p31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Zusammenfassung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Beantworten Sie die folgenden Fragen: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Wie viele </a:t>
            </a:r>
            <a:r>
              <a:rPr lang="en-GB" b="1"/>
              <a:t>Zeichen </a:t>
            </a:r>
            <a:r>
              <a:rPr lang="en-GB"/>
              <a:t>können mit dem </a:t>
            </a:r>
            <a:r>
              <a:rPr lang="en-GB" b="1"/>
              <a:t>ASCII-Zeichensatz </a:t>
            </a:r>
            <a:r>
              <a:rPr lang="en-GB"/>
              <a:t>dargestellt werden</a:t>
            </a:r>
            <a:r>
              <a:rPr lang="en-GB"/>
              <a:t>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Was </a:t>
            </a:r>
            <a:r>
              <a:rPr lang="en-GB" b="1"/>
              <a:t>fehlt </a:t>
            </a:r>
            <a:r>
              <a:rPr lang="en-GB"/>
              <a:t>im ASCII-Zeichensatz?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Ist es möglich, dass ASCII </a:t>
            </a:r>
            <a:r>
              <a:rPr lang="en-GB" b="1"/>
              <a:t>weltweit </a:t>
            </a:r>
            <a:r>
              <a:rPr lang="en-GB"/>
              <a:t>verwendet wird</a:t>
            </a:r>
            <a:r>
              <a:rPr lang="en-GB"/>
              <a:t>?</a:t>
            </a:r>
            <a:endParaRPr/>
          </a:p>
        </p:txBody>
      </p:sp>
      <p:sp>
        <p:nvSpPr>
          <p:cNvPr id="82" name="Google Shape;82;p14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ASCII überdenken (denken, schreiben, paaren, teilen)</a:t>
            </a:r>
            <a:endParaRPr/>
          </a:p>
        </p:txBody>
      </p:sp>
      <p:sp>
        <p:nvSpPr>
          <p:cNvPr id="83" name="Google Shape;83;p14"/>
          <p:cNvSpPr txBox="1"/>
          <p:nvPr>
            <p:ph type="body" idx="2"/>
          </p:nvPr>
        </p:nvSpPr>
        <p:spPr>
          <a:xfrm>
            <a:off x="4736600" y="1017700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Antworten: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128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Zeichen aus anderen Sprachen</a:t>
            </a:r>
            <a:r>
              <a:rPr lang="en-GB"/>
              <a:t>, </a:t>
            </a:r>
            <a:r>
              <a:rPr lang="en-GB"/>
              <a:t>Emojis </a:t>
            </a:r>
            <a:r>
              <a:rPr lang="en-GB"/>
              <a:t>und </a:t>
            </a:r>
            <a:r>
              <a:rPr lang="en-GB"/>
              <a:t>spezielle Symbole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Nur wenn alle in englischer Sprache schreiben</a:t>
            </a:r>
            <a:endParaRPr/>
          </a:p>
        </p:txBody>
      </p:sp>
      <p:sp>
        <p:nvSpPr>
          <p:cNvPr id="84" name="Google Shape;84;p14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Starter-Aktivität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body" idx="1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In dieser Lektion lernen Sie:</a:t>
            </a:r>
            <a:endParaRPr b="1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-GB"/>
              <a:t>Erklären Sie die Notwendigkeit von Unicode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-GB"/>
              <a:t>Angabe, dass Unicode die gleichen Codes wie ASCII bis zu 127 verwendet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-GB"/>
              <a:t>Berechnen Sie die Anzahl der Bits, die zum Speichern eines Textes benötigt werden</a:t>
            </a:r>
            <a:endParaRPr/>
          </a:p>
        </p:txBody>
      </p:sp>
      <p:sp>
        <p:nvSpPr>
          <p:cNvPr id="90" name="Google Shape;90;p15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Lektion 9: Unicode und Berechnung der Dateigröße 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1" name="Google Shape;91;p15"/>
          <p:cNvSpPr txBox="1"/>
          <p:nvPr>
            <p:ph type="subTitle" idx="2"/>
          </p:nvPr>
        </p:nvSpPr>
        <p:spPr>
          <a:xfrm>
            <a:off x="6840000" y="0"/>
            <a:ext cx="19611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Zielsetzungen</a:t>
            </a:r>
            <a:endParaRPr/>
          </a:p>
        </p:txBody>
      </p:sp>
      <p:pic>
        <p:nvPicPr>
          <p:cNvPr id="92" name="Google Shape;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1300" y="364800"/>
            <a:ext cx="4191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Unicode </a:t>
            </a:r>
            <a:r>
              <a:rPr lang="en-GB"/>
              <a:t>wurde als Erweiterung von ASCII geschaffen.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Unicode verwendet </a:t>
            </a:r>
            <a:r>
              <a:rPr lang="en-GB" b="1"/>
              <a:t>bis zu </a:t>
            </a:r>
            <a:r>
              <a:rPr lang="en-GB"/>
              <a:t>4 Byte (32 Bit) pro Zeichen.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b="1"/>
              <a:t>Wie viele einzigartige Bitmuster sind das Ihrer Meinung nach?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6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Unicode</a:t>
            </a:r>
            <a:endParaRPr/>
          </a:p>
        </p:txBody>
      </p:sp>
      <p:sp>
        <p:nvSpPr>
          <p:cNvPr id="99" name="Google Shape;99;p16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Unicode </a:t>
            </a:r>
            <a:r>
              <a:rPr lang="en-GB"/>
              <a:t>wurde als Erweiterung von ASCII geschaffen.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Unicode verwendet </a:t>
            </a:r>
            <a:r>
              <a:rPr lang="en-GB" b="1"/>
              <a:t>bis zu </a:t>
            </a:r>
            <a:r>
              <a:rPr lang="en-GB"/>
              <a:t>4 </a:t>
            </a:r>
            <a:r>
              <a:rPr lang="en-GB"/>
              <a:t>Byte (32 Bit) pro Zeichen.</a:t>
            </a:r>
            <a:endParaRPr/>
          </a:p>
        </p:txBody>
      </p:sp>
      <p:sp>
        <p:nvSpPr>
          <p:cNvPr id="105" name="Google Shape;105;p17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Unicode</a:t>
            </a:r>
            <a:endParaRPr/>
          </a:p>
        </p:txBody>
      </p:sp>
      <p:sp>
        <p:nvSpPr>
          <p:cNvPr id="106" name="Google Shape;106;p17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  <p:sp>
        <p:nvSpPr>
          <p:cNvPr id="107" name="Google Shape;107;p17"/>
          <p:cNvSpPr txBox="1"/>
          <p:nvPr>
            <p:ph type="body" idx="2"/>
          </p:nvPr>
        </p:nvSpPr>
        <p:spPr>
          <a:xfrm>
            <a:off x="4736600" y="1017700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Wie viele einzigartige Bitmuster sind das Ihrer Meinung nach?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2</a:t>
            </a:r>
            <a:r>
              <a:rPr lang="en-GB" b="1" baseline="30000"/>
              <a:t>32</a:t>
            </a:r>
            <a:r>
              <a:rPr lang="en-GB"/>
              <a:t> ist </a:t>
            </a:r>
            <a:r>
              <a:rPr lang="en-GB" b="1"/>
              <a:t>4.294.967.</a:t>
            </a:r>
            <a:r>
              <a:rPr lang="en-GB" b="1"/>
              <a:t>296</a:t>
            </a:r>
            <a:r>
              <a:rPr lang="en-GB"/>
              <a:t>. </a:t>
            </a:r>
            <a:r>
              <a:rPr lang="en-GB"/>
              <a:t>Die neueste Version von Unicode hat jedoch etwa </a:t>
            </a:r>
            <a:r>
              <a:rPr lang="en-GB" b="1"/>
              <a:t>140.000 </a:t>
            </a:r>
            <a:r>
              <a:rPr lang="en-GB"/>
              <a:t>Zeichen.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Die ersten Zeichen, die im </a:t>
            </a:r>
            <a:r>
              <a:rPr lang="en-GB"/>
              <a:t>Unicode-Zeichensatz </a:t>
            </a:r>
            <a:r>
              <a:rPr lang="en-GB"/>
              <a:t>aufgelistet sind, </a:t>
            </a:r>
            <a:r>
              <a:rPr lang="en-GB"/>
              <a:t>sind genau dieselben </a:t>
            </a:r>
            <a:r>
              <a:rPr lang="en-GB"/>
              <a:t>wie im </a:t>
            </a:r>
            <a:r>
              <a:rPr lang="en-GB" b="1"/>
              <a:t>ASCII-Zeichensatz</a:t>
            </a:r>
            <a:r>
              <a:rPr lang="en-GB"/>
              <a:t>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Damit soll sichergestellt werden, dass der </a:t>
            </a:r>
            <a:r>
              <a:rPr lang="en-GB" b="1"/>
              <a:t>Unicode-Zeichensatz </a:t>
            </a:r>
            <a:r>
              <a:rPr lang="en-GB"/>
              <a:t>mit </a:t>
            </a:r>
            <a:r>
              <a:rPr lang="en-GB" b="1"/>
              <a:t>ASCII </a:t>
            </a:r>
            <a:r>
              <a:rPr lang="en-GB"/>
              <a:t>rückwärtskompatibel ist</a:t>
            </a:r>
            <a:r>
              <a:rPr lang="en-GB"/>
              <a:t>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  <p:sp>
        <p:nvSpPr>
          <p:cNvPr id="113" name="Google Shape;113;p18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Unicode</a:t>
            </a:r>
            <a:endParaRPr/>
          </a:p>
        </p:txBody>
      </p:sp>
      <p:sp>
        <p:nvSpPr>
          <p:cNvPr id="114" name="Google Shape;114;p18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Die Einführung des </a:t>
            </a:r>
            <a:r>
              <a:rPr lang="en-GB" b="1"/>
              <a:t>Unicode </a:t>
            </a:r>
            <a:r>
              <a:rPr lang="en-GB"/>
              <a:t>bedeutete, dass mehr Zeichen verwendet werden konnten.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Dies war besonders nützlich für die Nutzung des Internets als globales Kommunikationsinstrument.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  <p:sp>
        <p:nvSpPr>
          <p:cNvPr id="120" name="Google Shape;120;p19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Unicode</a:t>
            </a:r>
            <a:endParaRPr/>
          </a:p>
        </p:txBody>
      </p:sp>
      <p:sp>
        <p:nvSpPr>
          <p:cNvPr id="121" name="Google Shape;121;p19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body" idx="2"/>
          </p:nvPr>
        </p:nvSpPr>
        <p:spPr>
          <a:xfrm>
            <a:off x="4736600" y="1017700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>
                <a:solidFill>
                  <a:schemeClr val="hlink"/>
                </a:solidFill>
                <a:uFill>
                  <a:noFill/>
                </a:uFill>
                <a:hlinkClick r:id="rId3"/>
              </a:rPr>
              <a:t>www.unicode.org/charts</a:t>
            </a:r>
            <a:endParaRPr/>
          </a:p>
        </p:txBody>
      </p:sp>
      <p:sp>
        <p:nvSpPr>
          <p:cNvPr id="127" name="Google Shape;127;p20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Die </a:t>
            </a:r>
            <a:r>
              <a:rPr lang="en-GB" b="1"/>
              <a:t>Unicode-Zeichensätze </a:t>
            </a:r>
            <a:r>
              <a:rPr lang="en-GB"/>
              <a:t>sind auf dieser Website verfügbar</a:t>
            </a:r>
            <a:r>
              <a:rPr lang="en-GB"/>
              <a:t>. </a:t>
            </a:r>
            <a:r>
              <a:rPr lang="en-GB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Die Codes für jedes Zeichen in Unicode werden als </a:t>
            </a:r>
            <a:r>
              <a:rPr lang="en-GB" b="1"/>
              <a:t>hexadezimale </a:t>
            </a:r>
            <a:r>
              <a:rPr lang="en-GB"/>
              <a:t>Werte </a:t>
            </a:r>
            <a:r>
              <a:rPr lang="en-GB"/>
              <a:t>angezeigt</a:t>
            </a:r>
            <a:r>
              <a:rPr lang="en-GB"/>
              <a:t>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Dies dient der besseren Lesbarkeit der Codes.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  <p:sp>
        <p:nvSpPr>
          <p:cNvPr id="128" name="Google Shape;128;p20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Unicode</a:t>
            </a:r>
            <a:endParaRPr/>
          </a:p>
        </p:txBody>
      </p:sp>
      <p:sp>
        <p:nvSpPr>
          <p:cNvPr id="129" name="Google Shape;129;p20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PF Curriculum Slides">
  <a:themeElements>
    <a:clrScheme name="Simple Light">
      <a:dk1>
        <a:srgbClr val="000000"/>
      </a:dk1>
      <a:lt1>
        <a:srgbClr val="FFFFFF"/>
      </a:lt1>
      <a:dk2>
        <a:srgbClr val="F7F6FB"/>
      </a:dk2>
      <a:lt2>
        <a:srgbClr val="F2FCFC"/>
      </a:lt2>
      <a:accent1>
        <a:srgbClr val="F1FAFF"/>
      </a:accent1>
      <a:accent2>
        <a:srgbClr val="FFF8F3"/>
      </a:accent2>
      <a:accent3>
        <a:srgbClr val="FFFEF2"/>
      </a:accent3>
      <a:accent4>
        <a:srgbClr val="F5FBF5"/>
      </a:accent4>
      <a:accent5>
        <a:srgbClr val="F5FBF5"/>
      </a:accent5>
      <a:accent6>
        <a:srgbClr val="CD2355"/>
      </a:accent6>
      <a:hlink>
        <a:srgbClr val="0000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